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128" r:id="rId2"/>
  </p:sldIdLst>
  <p:sldSz cx="12192000" cy="6858000"/>
  <p:notesSz cx="6858000" cy="9144000"/>
  <p:custDataLst>
    <p:tags r:id="rId5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504" userDrawn="1">
          <p15:clr>
            <a:srgbClr val="A4A3A4"/>
          </p15:clr>
        </p15:guide>
        <p15:guide id="3" pos="7416" userDrawn="1">
          <p15:clr>
            <a:srgbClr val="A4A3A4"/>
          </p15:clr>
        </p15:guide>
        <p15:guide id="4" orient="horz" pos="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70B5"/>
    <a:srgbClr val="BFBFBF"/>
    <a:srgbClr val="201F27"/>
    <a:srgbClr val="FFFFF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9" autoAdjust="0"/>
    <p:restoredTop sz="96196" autoAdjust="0"/>
  </p:normalViewPr>
  <p:slideViewPr>
    <p:cSldViewPr snapToGrid="0" showGuides="1">
      <p:cViewPr varScale="1">
        <p:scale>
          <a:sx n="117" d="100"/>
          <a:sy n="117" d="100"/>
        </p:scale>
        <p:origin x="224" y="184"/>
      </p:cViewPr>
      <p:guideLst>
        <p:guide orient="horz" pos="3960"/>
        <p:guide pos="504"/>
        <p:guide pos="7416"/>
        <p:guide orient="horz" pos="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7E80B71-83FD-4129-90E7-21B591712D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688D2A-BDD6-4162-8E92-8A35DC9BF0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52177-5B6C-4BAD-944C-CFEC52895E05}" type="datetimeFigureOut">
              <a:rPr lang="es-ES" smtClean="0"/>
              <a:t>6/10/20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E25ADB-CBE5-46A9-933F-31B413E056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97B392-8955-4524-A813-E6D515949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F9DDE-185B-4210-98DE-77BF9A75DF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121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C1E6-5932-436B-9DAF-AC27ADFA0E22}" type="datetimeFigureOut">
              <a:rPr lang="es-ES" smtClean="0"/>
              <a:t>6/10/20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E4F2-696C-4C9E-B6DB-A6666A4B9A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71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3">
            <a:extLst>
              <a:ext uri="{FF2B5EF4-FFF2-40B4-BE49-F238E27FC236}">
                <a16:creationId xmlns:a16="http://schemas.microsoft.com/office/drawing/2014/main" id="{51AA479B-D64B-46A7-AC66-56AA75234E65}"/>
              </a:ext>
            </a:extLst>
          </p:cNvPr>
          <p:cNvSpPr/>
          <p:nvPr userDrawn="1"/>
        </p:nvSpPr>
        <p:spPr>
          <a:xfrm rot="16200000">
            <a:off x="-823362" y="-3782851"/>
            <a:ext cx="13478574" cy="20747249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FE7DFE4D-0DAF-438A-9C98-D37546188A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4338638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008F3E98-3E47-4911-AFFE-BEE2BB070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4338638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C73A706-269C-45F6-AE8E-D14E768602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4" name="Pentágono 3">
            <a:extLst>
              <a:ext uri="{FF2B5EF4-FFF2-40B4-BE49-F238E27FC236}">
                <a16:creationId xmlns:a16="http://schemas.microsoft.com/office/drawing/2014/main" id="{A399D291-CAD0-4548-A2A5-913CC51F04EF}"/>
              </a:ext>
            </a:extLst>
          </p:cNvPr>
          <p:cNvSpPr/>
          <p:nvPr userDrawn="1"/>
        </p:nvSpPr>
        <p:spPr>
          <a:xfrm rot="5400000">
            <a:off x="764761" y="-656159"/>
            <a:ext cx="4178292" cy="5230273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02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97A791D-DD45-4C9F-A43F-EEDBF2798A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28569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83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373DCD8-6F75-4E78-B7AE-BEA59769D7C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2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AC20D662-DAD3-44B9-9629-FA35D430B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3B4707C-D65E-447E-B87B-7BB9D21672E7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número de diapositiva 40">
            <a:extLst>
              <a:ext uri="{FF2B5EF4-FFF2-40B4-BE49-F238E27FC236}">
                <a16:creationId xmlns:a16="http://schemas.microsoft.com/office/drawing/2014/main" id="{A370E13C-C67A-41AD-B07A-D0C9C7EBA033}"/>
              </a:ext>
            </a:extLst>
          </p:cNvPr>
          <p:cNvSpPr txBox="1">
            <a:spLocks/>
          </p:cNvSpPr>
          <p:nvPr userDrawn="1"/>
        </p:nvSpPr>
        <p:spPr>
          <a:xfrm>
            <a:off x="11210924" y="6492985"/>
            <a:ext cx="739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480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box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76299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4757A0B-9E3E-4901-A538-F9214971EC4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24623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6F58068-89C8-4FD6-94F5-2C65218AF216}"/>
              </a:ext>
            </a:extLst>
          </p:cNvPr>
          <p:cNvCxnSpPr>
            <a:cxnSpLocks/>
          </p:cNvCxnSpPr>
          <p:nvPr userDrawn="1"/>
        </p:nvCxnSpPr>
        <p:spPr>
          <a:xfrm>
            <a:off x="832757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0C2BEB5-9FD9-4308-B389-F3813B1D3ECE}"/>
              </a:ext>
            </a:extLst>
          </p:cNvPr>
          <p:cNvCxnSpPr>
            <a:cxnSpLocks/>
          </p:cNvCxnSpPr>
          <p:nvPr userDrawn="1"/>
        </p:nvCxnSpPr>
        <p:spPr>
          <a:xfrm>
            <a:off x="6481081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C045D449-C8BC-42C2-ABFB-2A3AA001F4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567F90E-3837-4C9B-9F2B-4F3C5C55F1F8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46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33">
            <a:extLst>
              <a:ext uri="{FF2B5EF4-FFF2-40B4-BE49-F238E27FC236}">
                <a16:creationId xmlns:a16="http://schemas.microsoft.com/office/drawing/2014/main" id="{C8896D77-5979-4C2B-8820-98EDCEE153EC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40">
            <a:extLst>
              <a:ext uri="{FF2B5EF4-FFF2-40B4-BE49-F238E27FC236}">
                <a16:creationId xmlns:a16="http://schemas.microsoft.com/office/drawing/2014/main" id="{129DD8E1-8839-4D97-96B9-383605561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711296-954C-4330-98D3-79A4E2498F8B}"/>
              </a:ext>
            </a:extLst>
          </p:cNvPr>
          <p:cNvSpPr txBox="1"/>
          <p:nvPr userDrawn="1"/>
        </p:nvSpPr>
        <p:spPr>
          <a:xfrm>
            <a:off x="838199" y="192113"/>
            <a:ext cx="6284259" cy="1523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1pPr>
            <a:lvl2pPr marL="444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2pPr>
            <a:lvl3pPr marL="889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3pPr>
            <a:lvl4pPr marL="1333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4pPr>
            <a:lvl5pPr marL="1778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 noProof="0" dirty="0"/>
              <a:t>Africa Foresight Group – ERP Audit for </a:t>
            </a:r>
            <a:r>
              <a:rPr lang="en-GB" noProof="0" dirty="0" err="1"/>
              <a:t>SIIFAX</a:t>
            </a:r>
            <a:r>
              <a:rPr lang="en-GB" noProof="0" dirty="0"/>
              <a:t> Group</a:t>
            </a:r>
            <a:endParaRPr lang="es-ES" dirty="0" err="1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013FC5A4-76D3-49C0-A59C-A1352AE5AF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0F02B2A-6C63-406C-A2C3-E0528B469C89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401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A030EAF-A3E0-4D25-98E1-3D4F6F92D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80140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B036AFD4-9EEE-49E8-8534-D2C514CB448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764613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88D8799-5A55-4794-B139-29EA5FB50D3E}"/>
              </a:ext>
            </a:extLst>
          </p:cNvPr>
          <p:cNvCxnSpPr>
            <a:cxnSpLocks/>
          </p:cNvCxnSpPr>
          <p:nvPr userDrawn="1"/>
        </p:nvCxnSpPr>
        <p:spPr>
          <a:xfrm>
            <a:off x="83819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7A74497-8180-40FD-8738-B249B4B39B1A}"/>
              </a:ext>
            </a:extLst>
          </p:cNvPr>
          <p:cNvCxnSpPr>
            <a:cxnSpLocks/>
          </p:cNvCxnSpPr>
          <p:nvPr userDrawn="1"/>
        </p:nvCxnSpPr>
        <p:spPr>
          <a:xfrm>
            <a:off x="480140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F88D473-EB95-498A-918E-626400D9FE76}"/>
              </a:ext>
            </a:extLst>
          </p:cNvPr>
          <p:cNvCxnSpPr>
            <a:cxnSpLocks/>
          </p:cNvCxnSpPr>
          <p:nvPr userDrawn="1"/>
        </p:nvCxnSpPr>
        <p:spPr>
          <a:xfrm>
            <a:off x="8764613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3E11ED8-A3DB-4CC1-988C-5659486EB324}"/>
              </a:ext>
            </a:extLst>
          </p:cNvPr>
          <p:cNvSpPr/>
          <p:nvPr userDrawn="1"/>
        </p:nvSpPr>
        <p:spPr>
          <a:xfrm>
            <a:off x="30607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927FAF4F-3B73-465B-B9DA-C939967FDEB6}"/>
              </a:ext>
            </a:extLst>
          </p:cNvPr>
          <p:cNvSpPr/>
          <p:nvPr userDrawn="1"/>
        </p:nvSpPr>
        <p:spPr>
          <a:xfrm>
            <a:off x="69723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D06242BA-2C25-4723-92B6-238899743D90}"/>
              </a:ext>
            </a:extLst>
          </p:cNvPr>
          <p:cNvSpPr/>
          <p:nvPr userDrawn="1"/>
        </p:nvSpPr>
        <p:spPr>
          <a:xfrm>
            <a:off x="10935571" y="4032292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6E29E701-86CB-4A6F-9A01-55A61D250A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30C13F0-4731-471C-903B-AFD59A84748A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828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81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376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1" cy="3140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91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16" y="1116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55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116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1618" cy="11162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5FB58B-F623-4130-80F0-47193C41BBF2}"/>
              </a:ext>
            </a:extLst>
          </p:cNvPr>
          <p:cNvSpPr/>
          <p:nvPr userDrawn="1"/>
        </p:nvSpPr>
        <p:spPr>
          <a:xfrm>
            <a:off x="5052499" y="1250374"/>
            <a:ext cx="2715768" cy="2715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B90A75-6482-4B17-B2FD-F7009F657B6C}"/>
              </a:ext>
            </a:extLst>
          </p:cNvPr>
          <p:cNvSpPr/>
          <p:nvPr userDrawn="1"/>
        </p:nvSpPr>
        <p:spPr>
          <a:xfrm>
            <a:off x="5052255" y="2612595"/>
            <a:ext cx="2716012" cy="4185020"/>
          </a:xfrm>
          <a:prstGeom prst="rect">
            <a:avLst/>
          </a:prstGeom>
          <a:solidFill>
            <a:srgbClr val="DB222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algn="ctr" defTabSz="410751" hangingPunct="0">
              <a:defRPr/>
            </a:pPr>
            <a:endParaRPr lang="en-GH" sz="1195" kern="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44C5B0-5C5C-4F92-AE43-007BF1A14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18404" y="1316279"/>
            <a:ext cx="2583959" cy="2583959"/>
          </a:xfrm>
          <a:prstGeom prst="ellipse">
            <a:avLst/>
          </a:prstGeom>
          <a:ln>
            <a:noFill/>
          </a:ln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Rectangle"/>
          <p:cNvSpPr/>
          <p:nvPr/>
        </p:nvSpPr>
        <p:spPr>
          <a:xfrm>
            <a:off x="-7721" y="6783984"/>
            <a:ext cx="12207441" cy="72465"/>
          </a:xfrm>
          <a:prstGeom prst="rect">
            <a:avLst/>
          </a:prstGeom>
          <a:solidFill>
            <a:srgbClr val="CA3834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CA3834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420E6-0822-4E2D-B129-F19789E7A2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2965" y="227619"/>
            <a:ext cx="10492062" cy="553998"/>
          </a:xfrm>
        </p:spPr>
        <p:txBody>
          <a:bodyPr wrap="square" lIns="0" tIns="0" rIns="0" bIns="0" anchor="t" anchorCtr="0">
            <a:spAutoFit/>
          </a:bodyPr>
          <a:lstStyle>
            <a:lvl1pPr>
              <a:defRPr lang="en-US" sz="4000" dirty="0"/>
            </a:lvl1pPr>
          </a:lstStyle>
          <a:p>
            <a:pPr lvl="0" fontAlgn="auto" hangingPunct="1"/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FA1644-99CD-459B-B844-A6F1FE3942BA}"/>
              </a:ext>
            </a:extLst>
          </p:cNvPr>
          <p:cNvGrpSpPr/>
          <p:nvPr userDrawn="1"/>
        </p:nvGrpSpPr>
        <p:grpSpPr>
          <a:xfrm>
            <a:off x="10245649" y="3292153"/>
            <a:ext cx="2882222" cy="4400056"/>
            <a:chOff x="10877168" y="5342218"/>
            <a:chExt cx="3513981" cy="5364348"/>
          </a:xfrm>
        </p:grpSpPr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815E75A5-DC17-431B-AEBD-2AFEA0B6B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rcRect/>
            <a:stretch>
              <a:fillRect/>
            </a:stretch>
          </p:blipFill>
          <p:spPr>
            <a:xfrm rot="18900000">
              <a:off x="10877168" y="7354873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B1F7D425-DE41-4C1C-BD22-46442DCA8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tretch>
              <a:fillRect/>
            </a:stretch>
          </p:blipFill>
          <p:spPr>
            <a:xfrm rot="18900000">
              <a:off x="12175711" y="5342218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6" name="Slide Number">
            <a:extLst>
              <a:ext uri="{FF2B5EF4-FFF2-40B4-BE49-F238E27FC236}">
                <a16:creationId xmlns:a16="http://schemas.microsoft.com/office/drawing/2014/main" id="{4ED2E06C-B215-4C96-B74D-7E360FA0DA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255791" y="366760"/>
            <a:ext cx="282130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4682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 small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90CB68A-763B-496D-8A3F-B21334F91698}"/>
              </a:ext>
            </a:extLst>
          </p:cNvPr>
          <p:cNvGrpSpPr/>
          <p:nvPr userDrawn="1"/>
        </p:nvGrpSpPr>
        <p:grpSpPr>
          <a:xfrm>
            <a:off x="0" y="4851400"/>
            <a:ext cx="12192000" cy="2006600"/>
            <a:chOff x="0" y="4963396"/>
            <a:chExt cx="13401674" cy="1894604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B4752F91-3BAD-49F6-AA1C-1CAB138AC454}"/>
                </a:ext>
              </a:extLst>
            </p:cNvPr>
            <p:cNvGrpSpPr/>
            <p:nvPr userDrawn="1"/>
          </p:nvGrpSpPr>
          <p:grpSpPr>
            <a:xfrm>
              <a:off x="0" y="4963396"/>
              <a:ext cx="6705600" cy="1894604"/>
              <a:chOff x="0" y="3413266"/>
              <a:chExt cx="12192000" cy="3444734"/>
            </a:xfrm>
          </p:grpSpPr>
          <p:sp>
            <p:nvSpPr>
              <p:cNvPr id="27" name="Triángulo rectángulo 26">
                <a:extLst>
                  <a:ext uri="{FF2B5EF4-FFF2-40B4-BE49-F238E27FC236}">
                    <a16:creationId xmlns:a16="http://schemas.microsoft.com/office/drawing/2014/main" id="{76AA6F04-055A-41B8-BFF1-699138499884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10">
                <a:extLst>
                  <a:ext uri="{FF2B5EF4-FFF2-40B4-BE49-F238E27FC236}">
                    <a16:creationId xmlns:a16="http://schemas.microsoft.com/office/drawing/2014/main" id="{4451C052-5B90-4E5B-8069-2DFD27F78E14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Triángulo rectángulo 11">
                <a:extLst>
                  <a:ext uri="{FF2B5EF4-FFF2-40B4-BE49-F238E27FC236}">
                    <a16:creationId xmlns:a16="http://schemas.microsoft.com/office/drawing/2014/main" id="{E4085756-F93A-4085-9ECA-5E1B19C3B03A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Forma libre: forma 30">
                <a:extLst>
                  <a:ext uri="{FF2B5EF4-FFF2-40B4-BE49-F238E27FC236}">
                    <a16:creationId xmlns:a16="http://schemas.microsoft.com/office/drawing/2014/main" id="{F28F5F66-A1ED-4251-8C2E-D82A8B3EBC86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Forma libre: forma 37">
                <a:extLst>
                  <a:ext uri="{FF2B5EF4-FFF2-40B4-BE49-F238E27FC236}">
                    <a16:creationId xmlns:a16="http://schemas.microsoft.com/office/drawing/2014/main" id="{C153FCD3-F150-470B-9719-7F2B46B912A8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5">
                <a:extLst>
                  <a:ext uri="{FF2B5EF4-FFF2-40B4-BE49-F238E27FC236}">
                    <a16:creationId xmlns:a16="http://schemas.microsoft.com/office/drawing/2014/main" id="{D9BD065F-10A4-46BF-A75B-7AAE394D3BE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99CB9E5-B5A5-4B16-8B1B-292D50457BC8}"/>
                </a:ext>
              </a:extLst>
            </p:cNvPr>
            <p:cNvGrpSpPr/>
            <p:nvPr userDrawn="1"/>
          </p:nvGrpSpPr>
          <p:grpSpPr>
            <a:xfrm flipH="1">
              <a:off x="6696074" y="4963396"/>
              <a:ext cx="6705600" cy="1894604"/>
              <a:chOff x="0" y="3413266"/>
              <a:chExt cx="12192000" cy="3444734"/>
            </a:xfrm>
          </p:grpSpPr>
          <p:sp>
            <p:nvSpPr>
              <p:cNvPr id="13" name="Triángulo rectángulo 12">
                <a:extLst>
                  <a:ext uri="{FF2B5EF4-FFF2-40B4-BE49-F238E27FC236}">
                    <a16:creationId xmlns:a16="http://schemas.microsoft.com/office/drawing/2014/main" id="{ECE871C8-99B6-4B5A-90FC-0B3AE537302C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0">
                <a:extLst>
                  <a:ext uri="{FF2B5EF4-FFF2-40B4-BE49-F238E27FC236}">
                    <a16:creationId xmlns:a16="http://schemas.microsoft.com/office/drawing/2014/main" id="{C1F66F69-777C-47E9-B2C0-290C92C647A3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Triángulo rectángulo 11">
                <a:extLst>
                  <a:ext uri="{FF2B5EF4-FFF2-40B4-BE49-F238E27FC236}">
                    <a16:creationId xmlns:a16="http://schemas.microsoft.com/office/drawing/2014/main" id="{A82045ED-A092-4168-B841-F0F78E64A2AC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B53BC36-7CBC-4B75-9964-3F70CD57E124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8516516F-2223-4B0F-A880-6EDC09C0EDAD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5">
                <a:extLst>
                  <a:ext uri="{FF2B5EF4-FFF2-40B4-BE49-F238E27FC236}">
                    <a16:creationId xmlns:a16="http://schemas.microsoft.com/office/drawing/2014/main" id="{43B9960D-A8E2-40FC-9B49-36F468AE8E1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pic>
        <p:nvPicPr>
          <p:cNvPr id="20" name="Gráfico 19">
            <a:extLst>
              <a:ext uri="{FF2B5EF4-FFF2-40B4-BE49-F238E27FC236}">
                <a16:creationId xmlns:a16="http://schemas.microsoft.com/office/drawing/2014/main" id="{7BA5D2E8-F7C7-417D-A060-51A7F053B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08DF8BF5-B401-4554-91CA-B471D0D5B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D6CFD4FC-03A8-43E9-A50E-74C8D03E3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9144000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56798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full colour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0" descr="Un atardecer en una montaña&#10;&#10;Descripción generada automáticamente">
            <a:extLst>
              <a:ext uri="{FF2B5EF4-FFF2-40B4-BE49-F238E27FC236}">
                <a16:creationId xmlns:a16="http://schemas.microsoft.com/office/drawing/2014/main" id="{F23F5DF8-EC3C-44B9-9672-7F62356425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" b="2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6" name="Gráfico 8">
            <a:extLst>
              <a:ext uri="{FF2B5EF4-FFF2-40B4-BE49-F238E27FC236}">
                <a16:creationId xmlns:a16="http://schemas.microsoft.com/office/drawing/2014/main" id="{0C76D0EC-E180-44C4-AED1-21FE4F6077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2405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grayscal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F85D799D-0DAF-421A-9BEF-698379BAB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7" b="1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6" name="Gráfico 9">
            <a:extLst>
              <a:ext uri="{FF2B5EF4-FFF2-40B4-BE49-F238E27FC236}">
                <a16:creationId xmlns:a16="http://schemas.microsoft.com/office/drawing/2014/main" id="{66B5EC81-B878-41CD-B678-0D9B6E3C9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epia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746F548F-A116-4750-A3AE-F3DB11BE24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9" name="Gráfico 9">
            <a:extLst>
              <a:ext uri="{FF2B5EF4-FFF2-40B4-BE49-F238E27FC236}">
                <a16:creationId xmlns:a16="http://schemas.microsoft.com/office/drawing/2014/main" id="{82CC9576-6C9C-4FDD-A98A-B2C05FFD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21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CAAAECAC-5B76-4FEE-87DF-E1F796987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sp>
        <p:nvSpPr>
          <p:cNvPr id="5" name="Gráfico 3">
            <a:extLst>
              <a:ext uri="{FF2B5EF4-FFF2-40B4-BE49-F238E27FC236}">
                <a16:creationId xmlns:a16="http://schemas.microsoft.com/office/drawing/2014/main" id="{FD564B71-5A2B-4142-82C1-33057B3FB530}"/>
              </a:ext>
            </a:extLst>
          </p:cNvPr>
          <p:cNvSpPr/>
          <p:nvPr/>
        </p:nvSpPr>
        <p:spPr>
          <a:xfrm rot="16200000">
            <a:off x="-1659603" y="-4733129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2">
                <a:lumMod val="60000"/>
                <a:lumOff val="4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C9087C5-C4AD-4743-A79A-6CCC6479F3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  <p:pic>
        <p:nvPicPr>
          <p:cNvPr id="10" name="Gráfico 8">
            <a:extLst>
              <a:ext uri="{FF2B5EF4-FFF2-40B4-BE49-F238E27FC236}">
                <a16:creationId xmlns:a16="http://schemas.microsoft.com/office/drawing/2014/main" id="{6E1A8621-848C-4267-ACCC-1553B2E9DA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4940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áfico 3">
            <a:extLst>
              <a:ext uri="{FF2B5EF4-FFF2-40B4-BE49-F238E27FC236}">
                <a16:creationId xmlns:a16="http://schemas.microsoft.com/office/drawing/2014/main" id="{63EC79E4-8304-4081-9085-FDE5AFD152EE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5">
                <a:lumMod val="20000"/>
                <a:lumOff val="8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8909CE9C-11E1-4509-A48A-BF9EB7CBF565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Pentágono 3">
            <a:extLst>
              <a:ext uri="{FF2B5EF4-FFF2-40B4-BE49-F238E27FC236}">
                <a16:creationId xmlns:a16="http://schemas.microsoft.com/office/drawing/2014/main" id="{E7F05900-A768-479E-9289-439D731A9EAC}"/>
              </a:ext>
            </a:extLst>
          </p:cNvPr>
          <p:cNvSpPr/>
          <p:nvPr userDrawn="1"/>
        </p:nvSpPr>
        <p:spPr>
          <a:xfrm rot="16200000" flipV="1">
            <a:off x="505851" y="2244803"/>
            <a:ext cx="5551668" cy="6949428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83261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4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58BE726-622E-4AFF-B420-75AE6279AEE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5806F2C-E410-40E2-9B3D-71D2E675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5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áfico 3">
            <a:extLst>
              <a:ext uri="{FF2B5EF4-FFF2-40B4-BE49-F238E27FC236}">
                <a16:creationId xmlns:a16="http://schemas.microsoft.com/office/drawing/2014/main" id="{C9142CBD-55F3-42BC-8791-08064199D41C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4">
                <a:lumMod val="75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7E4A6E42-2AA6-405D-9C59-F59EF7076799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10719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7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0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DECE1F1-7030-4A8F-BBE4-50E6CBA625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77C4C6C-6BC2-4508-87FF-6648DF99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1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74628594-A8DF-48D6-8900-F4E41596F342}"/>
              </a:ext>
            </a:extLst>
          </p:cNvPr>
          <p:cNvSpPr/>
          <p:nvPr userDrawn="1"/>
        </p:nvSpPr>
        <p:spPr>
          <a:xfrm>
            <a:off x="0" y="220143"/>
            <a:ext cx="3326816" cy="6698181"/>
          </a:xfrm>
          <a:custGeom>
            <a:avLst/>
            <a:gdLst>
              <a:gd name="connsiteX0" fmla="*/ 0 w 3173797"/>
              <a:gd name="connsiteY0" fmla="*/ 0 h 6390094"/>
              <a:gd name="connsiteX1" fmla="*/ 142909 w 3173797"/>
              <a:gd name="connsiteY1" fmla="*/ 3614 h 6390094"/>
              <a:gd name="connsiteX2" fmla="*/ 3173797 w 3173797"/>
              <a:gd name="connsiteY2" fmla="*/ 3194775 h 6390094"/>
              <a:gd name="connsiteX3" fmla="*/ 3173797 w 3173797"/>
              <a:gd name="connsiteY3" fmla="*/ 6390094 h 6390094"/>
              <a:gd name="connsiteX4" fmla="*/ 0 w 3173797"/>
              <a:gd name="connsiteY4" fmla="*/ 6390094 h 6390094"/>
              <a:gd name="connsiteX5" fmla="*/ 0 w 3173797"/>
              <a:gd name="connsiteY5" fmla="*/ 0 h 639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3797" h="6390094">
                <a:moveTo>
                  <a:pt x="0" y="0"/>
                </a:moveTo>
                <a:lnTo>
                  <a:pt x="142909" y="3614"/>
                </a:lnTo>
                <a:cubicBezTo>
                  <a:pt x="1831219" y="89194"/>
                  <a:pt x="3173797" y="1485197"/>
                  <a:pt x="3173797" y="3194775"/>
                </a:cubicBezTo>
                <a:lnTo>
                  <a:pt x="3173797" y="6390094"/>
                </a:lnTo>
                <a:lnTo>
                  <a:pt x="0" y="63900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6279" y="365125"/>
            <a:ext cx="9392558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2633799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3CFEB8-8917-4526-A3EF-BB006F3B37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567" y="514751"/>
            <a:ext cx="379562" cy="3795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32368E5-BD5B-4DF6-81E6-CCE02FDE6773}"/>
              </a:ext>
            </a:extLst>
          </p:cNvPr>
          <p:cNvSpPr txBox="1"/>
          <p:nvPr userDrawn="1"/>
        </p:nvSpPr>
        <p:spPr>
          <a:xfrm>
            <a:off x="1676400" y="-2209800"/>
            <a:ext cx="209550" cy="4571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endParaRPr lang="es-ES" sz="1600" dirty="0" err="1">
              <a:solidFill>
                <a:schemeClr val="tx1"/>
              </a:solidFill>
            </a:endParaRPr>
          </a:p>
        </p:txBody>
      </p:sp>
      <p:pic>
        <p:nvPicPr>
          <p:cNvPr id="10" name="Marcador de posición de imagen 18" descr="Una imagen de un campo&#10;&#10;Descripción generada automáticamente">
            <a:extLst>
              <a:ext uri="{FF2B5EF4-FFF2-40B4-BE49-F238E27FC236}">
                <a16:creationId xmlns:a16="http://schemas.microsoft.com/office/drawing/2014/main" id="{65A9A967-DCDC-4024-8052-CE13DD7E8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3" r="16529" b="1016"/>
          <a:stretch/>
        </p:blipFill>
        <p:spPr>
          <a:xfrm>
            <a:off x="-45100" y="386047"/>
            <a:ext cx="3217573" cy="6387469"/>
          </a:xfrm>
          <a:custGeom>
            <a:avLst/>
            <a:gdLst>
              <a:gd name="connsiteX0" fmla="*/ 0 w 2910140"/>
              <a:gd name="connsiteY0" fmla="*/ 0 h 5796000"/>
              <a:gd name="connsiteX1" fmla="*/ 12140 w 2910140"/>
              <a:gd name="connsiteY1" fmla="*/ 0 h 5796000"/>
              <a:gd name="connsiteX2" fmla="*/ 2910140 w 2910140"/>
              <a:gd name="connsiteY2" fmla="*/ 2898000 h 5796000"/>
              <a:gd name="connsiteX3" fmla="*/ 2910140 w 2910140"/>
              <a:gd name="connsiteY3" fmla="*/ 5796000 h 5796000"/>
              <a:gd name="connsiteX4" fmla="*/ 0 w 2910140"/>
              <a:gd name="connsiteY4" fmla="*/ 5796000 h 57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0140" h="5796000">
                <a:moveTo>
                  <a:pt x="0" y="0"/>
                </a:moveTo>
                <a:lnTo>
                  <a:pt x="12140" y="0"/>
                </a:lnTo>
                <a:cubicBezTo>
                  <a:pt x="1612661" y="0"/>
                  <a:pt x="2910140" y="1297479"/>
                  <a:pt x="2910140" y="2898000"/>
                </a:cubicBezTo>
                <a:lnTo>
                  <a:pt x="2910140" y="5796000"/>
                </a:lnTo>
                <a:lnTo>
                  <a:pt x="0" y="57960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39784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5BD5837-EA7C-4302-A8DE-724FB062AC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724632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1" name="think-cell Slide" r:id="rId21" imgW="360" imgH="360" progId="TCLayout.ActiveDocument.1">
                  <p:embed/>
                </p:oleObj>
              </mc:Choice>
              <mc:Fallback>
                <p:oleObj name="think-cell Slide" r:id="rId21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C2B030-29BB-4A39-9121-3F522EE1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E037FE-D338-427C-A9C8-A8BC6B5AC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Text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882E6F-514D-4672-9DFC-BCCFADCB3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311C2-50F0-4D06-A9E6-63C5FFE54CA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671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65" r:id="rId3"/>
    <p:sldLayoutId id="2147483671" r:id="rId4"/>
    <p:sldLayoutId id="2147483672" r:id="rId5"/>
    <p:sldLayoutId id="2147483651" r:id="rId6"/>
    <p:sldLayoutId id="2147483669" r:id="rId7"/>
    <p:sldLayoutId id="2147483670" r:id="rId8"/>
    <p:sldLayoutId id="2147483668" r:id="rId9"/>
    <p:sldLayoutId id="2147483650" r:id="rId10"/>
    <p:sldLayoutId id="2147483666" r:id="rId11"/>
    <p:sldLayoutId id="2147483660" r:id="rId12"/>
    <p:sldLayoutId id="2147483661" r:id="rId13"/>
    <p:sldLayoutId id="2147483663" r:id="rId14"/>
    <p:sldLayoutId id="2147483673" r:id="rId15"/>
    <p:sldLayoutId id="2147483674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tags" Target="../tags/tag10.xml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emf"/><Relationship Id="rId11" Type="http://schemas.openxmlformats.org/officeDocument/2006/relationships/image" Target="../media/image25.png"/><Relationship Id="rId5" Type="http://schemas.openxmlformats.org/officeDocument/2006/relationships/oleObject" Target="../embeddings/oleObject6.bin"/><Relationship Id="rId15" Type="http://schemas.openxmlformats.org/officeDocument/2006/relationships/image" Target="../media/image29.jpeg"/><Relationship Id="rId10" Type="http://schemas.openxmlformats.org/officeDocument/2006/relationships/image" Target="../media/image24.sv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4284D5D-E47E-4281-8D35-FEA04FCBEF9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16" y="1221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169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4284D5D-E47E-4281-8D35-FEA04FCBEF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221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F306CED-B863-4301-AD5D-74DE0C61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z="4000" dirty="0"/>
              <a:t>Caesar </a:t>
            </a:r>
            <a:r>
              <a:rPr lang="en-US" sz="4000" dirty="0" err="1"/>
              <a:t>Vulley</a:t>
            </a:r>
            <a:r>
              <a:rPr lang="en-US" dirty="0"/>
              <a:t> – Associate</a:t>
            </a:r>
            <a:endParaRPr lang="en-GH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DD977-1D0B-41E3-9FC4-6B75D4E1C2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H" smtClean="0"/>
              <a:t>1</a:t>
            </a:fld>
            <a:endParaRPr lang="en-G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B3E89-D876-4AA6-ADED-DB1F189B341E}"/>
              </a:ext>
            </a:extLst>
          </p:cNvPr>
          <p:cNvSpPr txBox="1"/>
          <p:nvPr/>
        </p:nvSpPr>
        <p:spPr>
          <a:xfrm>
            <a:off x="7945692" y="1398250"/>
            <a:ext cx="3590369" cy="20005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Caesar is currently completing a </a:t>
            </a:r>
            <a:r>
              <a:rPr lang="en-US" sz="1200" dirty="0">
                <a:solidFill>
                  <a:srgbClr val="FF0000"/>
                </a:solidFill>
              </a:rPr>
              <a:t>Master in International Affairs</a:t>
            </a:r>
            <a:r>
              <a:rPr lang="en-US" sz="1200" dirty="0">
                <a:solidFill>
                  <a:prstClr val="black"/>
                </a:solidFill>
              </a:rPr>
              <a:t> specializing in </a:t>
            </a:r>
            <a:r>
              <a:rPr lang="en-US" sz="1200" dirty="0">
                <a:solidFill>
                  <a:srgbClr val="FF0000"/>
                </a:solidFill>
              </a:rPr>
              <a:t>Trade and International Finance</a:t>
            </a:r>
            <a:r>
              <a:rPr lang="en-US" sz="1200" dirty="0">
                <a:solidFill>
                  <a:prstClr val="black"/>
                </a:solidFill>
              </a:rPr>
              <a:t> at the </a:t>
            </a:r>
            <a:r>
              <a:rPr lang="en-US" sz="1200" dirty="0">
                <a:solidFill>
                  <a:srgbClr val="FF0000"/>
                </a:solidFill>
              </a:rPr>
              <a:t>Graduate Institute of International and Development Studies </a:t>
            </a:r>
            <a:r>
              <a:rPr lang="en-US" sz="1200" dirty="0">
                <a:solidFill>
                  <a:prstClr val="black"/>
                </a:solidFill>
              </a:rPr>
              <a:t>(Geneva)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He holds a </a:t>
            </a:r>
            <a:r>
              <a:rPr lang="en-US" sz="1200" dirty="0">
                <a:solidFill>
                  <a:srgbClr val="FF0000"/>
                </a:solidFill>
              </a:rPr>
              <a:t>BSc in Neuroscience </a:t>
            </a:r>
            <a:r>
              <a:rPr lang="en-US" sz="1200" dirty="0">
                <a:solidFill>
                  <a:prstClr val="black"/>
                </a:solidFill>
              </a:rPr>
              <a:t>from </a:t>
            </a:r>
            <a:r>
              <a:rPr lang="en-US" sz="1200" dirty="0">
                <a:solidFill>
                  <a:srgbClr val="FF0000"/>
                </a:solidFill>
              </a:rPr>
              <a:t>Bucknell University</a:t>
            </a:r>
            <a:r>
              <a:rPr lang="en-US" sz="1200" dirty="0">
                <a:solidFill>
                  <a:prstClr val="black"/>
                </a:solidFill>
              </a:rPr>
              <a:t> (U.S.A)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Caesar is a </a:t>
            </a:r>
            <a:r>
              <a:rPr lang="en-US" sz="1200" dirty="0">
                <a:solidFill>
                  <a:srgbClr val="FF0000"/>
                </a:solidFill>
              </a:rPr>
              <a:t>Young African Leaders Initiative (YALI) Fellow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He speaks English, Ewe, Twi, Ga fluently and can have basic conversations in French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92F476-1647-904E-90CD-5659456D684C}"/>
              </a:ext>
            </a:extLst>
          </p:cNvPr>
          <p:cNvSpPr txBox="1"/>
          <p:nvPr/>
        </p:nvSpPr>
        <p:spPr>
          <a:xfrm>
            <a:off x="5141843" y="4016574"/>
            <a:ext cx="2536837" cy="17389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l" defTabSz="914400" hangingPunct="1">
              <a:lnSpc>
                <a:spcPct val="95000"/>
              </a:lnSpc>
              <a:defRPr sz="1700" kern="120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b="1" dirty="0"/>
              <a:t>Introduction</a:t>
            </a:r>
            <a:endParaRPr lang="en-US" sz="1200" dirty="0"/>
          </a:p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dirty="0"/>
              <a:t>Caesar is an international development professional with 5 years of East and West Africa experience in management consulting, entrepreneurship, non-profit leadership, and business development. His current areas of interest include trade, industrial policy, and regional integration in Africa. </a:t>
            </a:r>
          </a:p>
        </p:txBody>
      </p:sp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21E7EA8-92D9-40DD-AAD5-E4928BC848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04"/>
            <a:ext cx="111618" cy="11161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endParaRPr lang="en-US" sz="4000" b="1" dirty="0">
              <a:solidFill>
                <a:srgbClr val="FFFFFF"/>
              </a:solidFill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C4D820-D56B-2147-9070-B14A3B760B0D}"/>
              </a:ext>
            </a:extLst>
          </p:cNvPr>
          <p:cNvSpPr txBox="1"/>
          <p:nvPr/>
        </p:nvSpPr>
        <p:spPr>
          <a:xfrm>
            <a:off x="742950" y="1398250"/>
            <a:ext cx="4143267" cy="46705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Africa Foresight Group</a:t>
            </a:r>
            <a:endParaRPr lang="en-US" sz="1200" dirty="0"/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Completed nearly a dozen engagements across various sectors including health, agriculture, financial services, sports, renewable energy, ports and logistics, and security services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Cross-cutting experience in several African markets including Tanzania, Rwanda, Nigeria, Cameroon, Ghana, and Liberia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Mapped out growth opportunities for a financial services company in Nigeria 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Conducted a commercial due diligence on a company in Ghana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Devised a restructuring strategy for four firms into a business group 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Conducted a commercial due an agricultural inputs and chemicals company in Ghana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Designed an </a:t>
            </a:r>
            <a:r>
              <a:rPr lang="en-US" sz="1200" dirty="0" err="1"/>
              <a:t>organisational</a:t>
            </a:r>
            <a:r>
              <a:rPr lang="en-US" sz="1200" dirty="0"/>
              <a:t> transformation plan for a leading business conglomerate in Nigeria with global presence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2 years as Business Advisor at Solutions Consulting, Ghana</a:t>
            </a:r>
            <a:endParaRPr lang="en-US" sz="1200" dirty="0"/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Facilitated access to over $12 million in finance for small, medium and large-scale enterprises in the agricultural value chain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Developed concept notes, business plans, project proposals for over one hundred small and medium-sized enterprises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2913BA-E452-3B44-913E-1D25DFBB9C1A}"/>
              </a:ext>
            </a:extLst>
          </p:cNvPr>
          <p:cNvSpPr/>
          <p:nvPr/>
        </p:nvSpPr>
        <p:spPr>
          <a:xfrm>
            <a:off x="8324850" y="4403476"/>
            <a:ext cx="320723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</a:pPr>
            <a:r>
              <a:rPr lang="en-GB" sz="1200" dirty="0">
                <a:solidFill>
                  <a:schemeClr val="accent1"/>
                </a:solidFill>
              </a:rPr>
              <a:t>Passionate about productive capacity enhancement across the private and public sectors. Excited about promoting inclusive economic growth across Africa through AFG engagements.</a:t>
            </a:r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1D36F060-249B-46E5-B35A-D60713D60BCB}"/>
              </a:ext>
            </a:extLst>
          </p:cNvPr>
          <p:cNvSpPr/>
          <p:nvPr/>
        </p:nvSpPr>
        <p:spPr>
          <a:xfrm>
            <a:off x="652964" y="935277"/>
            <a:ext cx="4327530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Professional experience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6ED0F6B-6556-46E4-9699-F6CC419185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2158" y="967232"/>
            <a:ext cx="340892" cy="343274"/>
          </a:xfrm>
          <a:prstGeom prst="rect">
            <a:avLst/>
          </a:prstGeom>
        </p:spPr>
      </p:pic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8F4B5C19-D4A9-4268-86F7-2F322B39E8E4}"/>
              </a:ext>
            </a:extLst>
          </p:cNvPr>
          <p:cNvSpPr/>
          <p:nvPr/>
        </p:nvSpPr>
        <p:spPr>
          <a:xfrm>
            <a:off x="7840027" y="935277"/>
            <a:ext cx="3801698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Education and skills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5276943-3099-4EA6-AB73-914AE37489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3389" y="967232"/>
            <a:ext cx="340892" cy="34327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17FE9C2-E7AB-4BA3-9B1B-9C6198CACC7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35582" y="1040617"/>
            <a:ext cx="196505" cy="19650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DAB6F0AE-1C37-40B2-8A14-959D8FC87C9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61178" y="1030791"/>
            <a:ext cx="216156" cy="2161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8F4CA38-D0B6-40A2-9342-2C81426AD57B}"/>
              </a:ext>
            </a:extLst>
          </p:cNvPr>
          <p:cNvCxnSpPr>
            <a:cxnSpLocks/>
          </p:cNvCxnSpPr>
          <p:nvPr/>
        </p:nvCxnSpPr>
        <p:spPr>
          <a:xfrm>
            <a:off x="8033717" y="4314210"/>
            <a:ext cx="3498369" cy="0"/>
          </a:xfrm>
          <a:prstGeom prst="line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AFC180-C383-4ECC-966B-17DF8EAF591C}"/>
              </a:ext>
            </a:extLst>
          </p:cNvPr>
          <p:cNvGrpSpPr/>
          <p:nvPr/>
        </p:nvGrpSpPr>
        <p:grpSpPr>
          <a:xfrm>
            <a:off x="7945692" y="4053833"/>
            <a:ext cx="404525" cy="360027"/>
            <a:chOff x="9621368" y="5838969"/>
            <a:chExt cx="581812" cy="47382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7EC7D1B-456B-4375-AC72-A7DEE9F60DA3}"/>
                </a:ext>
              </a:extLst>
            </p:cNvPr>
            <p:cNvSpPr/>
            <p:nvPr/>
          </p:nvSpPr>
          <p:spPr>
            <a:xfrm>
              <a:off x="9621368" y="5838969"/>
              <a:ext cx="581812" cy="473824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defTabSz="410751" hangingPunct="0"/>
              <a:endParaRPr lang="en-US" sz="1195">
                <a:solidFill>
                  <a:srgbClr val="FFFFFF"/>
                </a:solidFill>
                <a:sym typeface="Helvetica Neue Medium"/>
              </a:endParaRPr>
            </a:p>
          </p:txBody>
        </p:sp>
        <p:pic>
          <p:nvPicPr>
            <p:cNvPr id="34" name="Graphic 21">
              <a:extLst>
                <a:ext uri="{FF2B5EF4-FFF2-40B4-BE49-F238E27FC236}">
                  <a16:creationId xmlns:a16="http://schemas.microsoft.com/office/drawing/2014/main" id="{1D6ABE45-447A-4859-BFD4-D86A4EA5C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701736" y="5865343"/>
              <a:ext cx="421077" cy="421077"/>
            </a:xfrm>
            <a:prstGeom prst="rect">
              <a:avLst/>
            </a:prstGeom>
          </p:spPr>
        </p:pic>
      </p:grp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5E04968-EAE7-FB4E-A164-07A669F27D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5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6156983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27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7xua3I8JxRtuI.i.Up8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JuDmXJhct5jz9sAf1mHy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OR6L7Pq1Tw8CrmarVF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Custom 1">
      <a:dk1>
        <a:srgbClr val="201F27"/>
      </a:dk1>
      <a:lt1>
        <a:srgbClr val="FFFFFF"/>
      </a:lt1>
      <a:dk2>
        <a:srgbClr val="DB222A"/>
      </a:dk2>
      <a:lt2>
        <a:srgbClr val="D2D2D4"/>
      </a:lt2>
      <a:accent1>
        <a:srgbClr val="DB222A"/>
      </a:accent1>
      <a:accent2>
        <a:srgbClr val="C3B0D6"/>
      </a:accent2>
      <a:accent3>
        <a:srgbClr val="026453"/>
      </a:accent3>
      <a:accent4>
        <a:srgbClr val="A2D9D0"/>
      </a:accent4>
      <a:accent5>
        <a:srgbClr val="FFC70A"/>
      </a:accent5>
      <a:accent6>
        <a:srgbClr val="F3818B"/>
      </a:accent6>
      <a:hlink>
        <a:srgbClr val="DB222A"/>
      </a:hlink>
      <a:folHlink>
        <a:srgbClr val="DB222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noAutofit/>
      </a:bodyPr>
      <a:lstStyle>
        <a:defPPr algn="l">
          <a:defRPr sz="16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13509</TotalTime>
  <Words>308</Words>
  <Application>Microsoft Macintosh PowerPoint</Application>
  <PresentationFormat>Widescreen</PresentationFormat>
  <Paragraphs>22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Helvetica Neue Light</vt:lpstr>
      <vt:lpstr>PF Square Sans Pro</vt:lpstr>
      <vt:lpstr>SF Pro Display Semibold</vt:lpstr>
      <vt:lpstr>Wingdings</vt:lpstr>
      <vt:lpstr>Wingdings 3</vt:lpstr>
      <vt:lpstr>Tema de Office</vt:lpstr>
      <vt:lpstr>think-cell Slide</vt:lpstr>
      <vt:lpstr>Caesar Vulley – Associate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Guadalupe Guisado</dc:creator>
  <cp:lastModifiedBy>Brian Antonio</cp:lastModifiedBy>
  <cp:revision>542</cp:revision>
  <dcterms:created xsi:type="dcterms:W3CDTF">2020-03-25T12:28:14Z</dcterms:created>
  <dcterms:modified xsi:type="dcterms:W3CDTF">2020-10-06T12:35:28Z</dcterms:modified>
</cp:coreProperties>
</file>